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4"/>
  </p:notesMasterIdLst>
  <p:sldIdLst>
    <p:sldId id="256" r:id="rId5"/>
    <p:sldId id="266" r:id="rId6"/>
    <p:sldId id="263" r:id="rId7"/>
    <p:sldId id="259" r:id="rId8"/>
    <p:sldId id="291" r:id="rId9"/>
    <p:sldId id="261" r:id="rId10"/>
    <p:sldId id="292" r:id="rId11"/>
    <p:sldId id="269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95" r:id="rId21"/>
    <p:sldId id="294" r:id="rId22"/>
    <p:sldId id="29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ichroma" panose="020B0604020202020204" charset="0"/>
      <p:regular r:id="rId29"/>
    </p:embeddedFont>
    <p:embeddedFont>
      <p:font typeface="Nunito Light" pitchFamily="2" charset="0"/>
      <p:regular r:id="rId30"/>
      <p:italic r:id="rId31"/>
    </p:embeddedFont>
    <p:embeddedFont>
      <p:font typeface="Open Sans" panose="020B0806030504020204" pitchFamily="34" charset="0"/>
      <p:regular r:id="rId32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3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88D86-F260-4691-96AD-627D3DFF7AAB}" v="94" dt="2023-12-03T14:16:41.556"/>
    <p1510:client id="{4336CD8B-986C-4ECD-8259-A8A93530D3A8}" v="1109" dt="2023-12-03T14:16:05.430"/>
  </p1510:revLst>
</p1510:revInfo>
</file>

<file path=ppt/tableStyles.xml><?xml version="1.0" encoding="utf-8"?>
<a:tblStyleLst xmlns:a="http://schemas.openxmlformats.org/drawingml/2006/main" def="{A399F880-47C6-4C50-9271-6218DA3051F5}">
  <a:tblStyle styleId="{A399F880-47C6-4C50-9271-6218DA305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00E99D-6169-4C5B-92C9-1AA8688FB4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59" autoAdjust="0"/>
  </p:normalViewPr>
  <p:slideViewPr>
    <p:cSldViewPr snapToGrid="0">
      <p:cViewPr varScale="1">
        <p:scale>
          <a:sx n="146" d="100"/>
          <a:sy n="146" d="100"/>
        </p:scale>
        <p:origin x="1488" y="108"/>
      </p:cViewPr>
      <p:guideLst>
        <p:guide orient="horz" pos="5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851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9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73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2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813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700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0b07eb81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0b07eb81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23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0b07eb81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0b07eb81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60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0f5596f4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80f5596f4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774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92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0b07eb81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0b07eb81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0b07eb81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0b07eb81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93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729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0b07eb81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0b07eb81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08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5" y="0"/>
            <a:ext cx="9144001" cy="5159000"/>
            <a:chOff x="125" y="0"/>
            <a:chExt cx="9144001" cy="51590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l="-104" r="5469"/>
            <a:stretch/>
          </p:blipFill>
          <p:spPr>
            <a:xfrm>
              <a:off x="3708576" y="15500"/>
              <a:ext cx="54355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 amt="70000"/>
          </a:blip>
          <a:srcRect r="43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2">
              <a:alphaModFix amt="70000"/>
            </a:blip>
            <a:srcRect r="17525"/>
            <a:stretch/>
          </p:blipFill>
          <p:spPr>
            <a:xfrm>
              <a:off x="-19051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3">
              <a:alphaModFix/>
            </a:blip>
            <a:srcRect l="6190" t="9786" r="46699" b="55933"/>
            <a:stretch/>
          </p:blipFill>
          <p:spPr>
            <a:xfrm rot="-5400000" flipH="1">
              <a:off x="6584951" y="2584449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223708" y="1901200"/>
            <a:ext cx="28110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2"/>
          </p:nvPr>
        </p:nvSpPr>
        <p:spPr>
          <a:xfrm>
            <a:off x="5050260" y="1901200"/>
            <a:ext cx="28110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1223709" y="3565200"/>
            <a:ext cx="2811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4"/>
          </p:nvPr>
        </p:nvSpPr>
        <p:spPr>
          <a:xfrm>
            <a:off x="5050260" y="3565200"/>
            <a:ext cx="28110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1223709" y="12757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6"/>
          </p:nvPr>
        </p:nvSpPr>
        <p:spPr>
          <a:xfrm>
            <a:off x="1223709" y="293972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7"/>
          </p:nvPr>
        </p:nvSpPr>
        <p:spPr>
          <a:xfrm>
            <a:off x="5050234" y="12757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8"/>
          </p:nvPr>
        </p:nvSpPr>
        <p:spPr>
          <a:xfrm>
            <a:off x="5050234" y="293972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10800000" flipH="1">
              <a:off x="0" y="11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>
              <a:off x="5550586" y="1591375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 rot="10800000">
              <a:off x="11" y="0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2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160" name="Google Shape;160;p22"/>
            <p:cNvPicPr preferRelativeResize="0"/>
            <p:nvPr/>
          </p:nvPicPr>
          <p:blipFill rotWithShape="1">
            <a:blip r:embed="rId2">
              <a:alphaModFix amt="70000"/>
            </a:blip>
            <a:srcRect r="3567"/>
            <a:stretch/>
          </p:blipFill>
          <p:spPr>
            <a:xfrm rot="5400000" flipH="1">
              <a:off x="1995487" y="-2014536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3">
              <a:alphaModFix amt="60000"/>
            </a:blip>
            <a:srcRect l="5750" r="26836"/>
            <a:stretch/>
          </p:blipFill>
          <p:spPr>
            <a:xfrm rot="5400000" flipH="1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-19051" y="-12700"/>
            <a:ext cx="9516714" cy="5175250"/>
            <a:chOff x="-19051" y="-12700"/>
            <a:chExt cx="9516714" cy="5175250"/>
          </a:xfrm>
        </p:grpSpPr>
        <p:pic>
          <p:nvPicPr>
            <p:cNvPr id="22" name="Google Shape;22;p4"/>
            <p:cNvPicPr preferRelativeResize="0"/>
            <p:nvPr/>
          </p:nvPicPr>
          <p:blipFill rotWithShape="1">
            <a:blip r:embed="rId2">
              <a:alphaModFix amt="70000"/>
            </a:blip>
            <a:srcRect l="760" r="14693"/>
            <a:stretch/>
          </p:blipFill>
          <p:spPr>
            <a:xfrm rot="-5400000" flipH="1">
              <a:off x="1987551" y="-2000250"/>
              <a:ext cx="5168899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/>
            <p:cNvPicPr preferRelativeResize="0"/>
            <p:nvPr/>
          </p:nvPicPr>
          <p:blipFill rotWithShape="1">
            <a:blip r:embed="rId3">
              <a:alphaModFix/>
            </a:blip>
            <a:srcRect l="624" r="52794"/>
            <a:stretch/>
          </p:blipFill>
          <p:spPr>
            <a:xfrm rot="5400000">
              <a:off x="4876800" y="541688"/>
              <a:ext cx="3162301" cy="607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 rotWithShape="1">
            <a:blip r:embed="rId3">
              <a:alphaModFix/>
            </a:blip>
            <a:srcRect l="625" r="78610" b="8012"/>
            <a:stretch/>
          </p:blipFill>
          <p:spPr>
            <a:xfrm rot="5400000">
              <a:off x="2072312" y="1661487"/>
              <a:ext cx="1409699" cy="5592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276300"/>
            <a:ext cx="7704000" cy="24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9C"/>
              </a:buClr>
              <a:buSzPts val="1400"/>
              <a:buFont typeface="Open Sans Medium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l="6188" t="-4659" r="39193" b="44613"/>
            <a:stretch/>
          </p:blipFill>
          <p:spPr>
            <a:xfrm rot="-5400000">
              <a:off x="5579161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0000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0000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0" y="-6351"/>
            <a:ext cx="9144000" cy="5156201"/>
            <a:chOff x="0" y="-6351"/>
            <a:chExt cx="9144000" cy="5156201"/>
          </a:xfrm>
        </p:grpSpPr>
        <p:pic>
          <p:nvPicPr>
            <p:cNvPr id="38" name="Google Shape;38;p6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6"/>
            <p:cNvPicPr preferRelativeResize="0"/>
            <p:nvPr/>
          </p:nvPicPr>
          <p:blipFill rotWithShape="1">
            <a:blip r:embed="rId3">
              <a:alphaModFix/>
            </a:blip>
            <a:srcRect l="16434" r="63383"/>
            <a:stretch/>
          </p:blipFill>
          <p:spPr>
            <a:xfrm rot="10800000">
              <a:off x="0" y="-6351"/>
              <a:ext cx="1162050" cy="5156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 rotWithShape="1">
            <a:blip r:embed="rId3">
              <a:alphaModFix amt="80000"/>
            </a:blip>
            <a:srcRect l="4533" t="10932" r="43480" b="3326"/>
            <a:stretch/>
          </p:blipFill>
          <p:spPr>
            <a:xfrm rot="10800000">
              <a:off x="2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 flipH="1">
            <a:off x="4749300" y="1866025"/>
            <a:ext cx="36816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713225" y="794525"/>
            <a:ext cx="3551700" cy="355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0" y="-6348"/>
            <a:ext cx="9144002" cy="5156198"/>
            <a:chOff x="0" y="-6348"/>
            <a:chExt cx="9144002" cy="5156198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 amt="80000"/>
            </a:blip>
            <a:srcRect l="101" t="10932" r="55946" b="3326"/>
            <a:stretch/>
          </p:blipFill>
          <p:spPr>
            <a:xfrm rot="10800000" flipH="1">
              <a:off x="6191250" y="-6348"/>
              <a:ext cx="2952752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1177650"/>
            <a:ext cx="6144900" cy="27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55" name="Google Shape;55;p9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 rotWithShape="1">
            <a:blip r:embed="rId3">
              <a:alphaModFix/>
            </a:blip>
            <a:srcRect l="6188" t="6959" r="39193" b="32995"/>
            <a:stretch/>
          </p:blipFill>
          <p:spPr>
            <a:xfrm rot="5400000" flipH="1">
              <a:off x="-27838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3041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3041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64" name="Google Shape;64;p11"/>
            <p:cNvPicPr preferRelativeResize="0"/>
            <p:nvPr/>
          </p:nvPicPr>
          <p:blipFill rotWithShape="1">
            <a:blip r:embed="rId2">
              <a:alphaModFix amt="70000"/>
            </a:blip>
            <a:srcRect r="3567"/>
            <a:stretch/>
          </p:blipFill>
          <p:spPr>
            <a:xfrm rot="5400000">
              <a:off x="1995487" y="-2005013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1"/>
            <p:cNvPicPr preferRelativeResize="0"/>
            <p:nvPr/>
          </p:nvPicPr>
          <p:blipFill rotWithShape="1">
            <a:blip r:embed="rId3">
              <a:alphaModFix amt="60000"/>
            </a:blip>
            <a:srcRect l="5750" r="26836"/>
            <a:stretch/>
          </p:blipFill>
          <p:spPr>
            <a:xfrm rot="5400000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486700"/>
            <a:ext cx="7717800" cy="1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713100" y="2550100"/>
            <a:ext cx="7717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ichroma"/>
              <a:buNone/>
              <a:defRPr sz="29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3" r:id="rId12"/>
    <p:sldLayoutId id="2147483667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49">
          <p15:clr>
            <a:srgbClr val="E46962"/>
          </p15:clr>
        </p15:guide>
        <p15:guide id="4" orient="horz" pos="340">
          <p15:clr>
            <a:srgbClr val="E46962"/>
          </p15:clr>
        </p15:guide>
        <p15:guide id="5" orient="horz" pos="2895">
          <p15:clr>
            <a:srgbClr val="E46962"/>
          </p15:clr>
        </p15:guide>
        <p15:guide id="6" pos="531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arbon-transparency.com/media/jpslsujn/pathfinder-framework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397711" y="2472135"/>
            <a:ext cx="9225113" cy="1000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/>
              <a:t>Verifying Product Carbon Footprints </a:t>
            </a:r>
            <a:br>
              <a:rPr lang="en-US" sz="2400"/>
            </a:br>
            <a:r>
              <a:rPr lang="en-US" sz="2400"/>
              <a:t>(sine foundation)</a:t>
            </a:r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397709" y="3479841"/>
            <a:ext cx="53319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Team 2.2: Anastasia Shulman &amp; Aleks Aleksandrov</a:t>
            </a:r>
            <a:endParaRPr/>
          </a:p>
        </p:txBody>
      </p:sp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31AE48D-9D83-9F96-0D49-15505FE5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" y="4649104"/>
            <a:ext cx="2643188" cy="340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6D304-59CB-06AB-CD89-8CD45A23DC0C}"/>
              </a:ext>
            </a:extLst>
          </p:cNvPr>
          <p:cNvSpPr txBox="1"/>
          <p:nvPr/>
        </p:nvSpPr>
        <p:spPr>
          <a:xfrm>
            <a:off x="396478" y="396478"/>
            <a:ext cx="40409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Michroma"/>
              </a:rPr>
              <a:t>SustAInability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23D9A60B-22DD-C2F6-8FAC-9A76FD4E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0" y="4505230"/>
            <a:ext cx="1113235" cy="514541"/>
          </a:xfrm>
          <a:prstGeom prst="rect">
            <a:avLst/>
          </a:prstGeom>
        </p:spPr>
      </p:pic>
      <p:pic>
        <p:nvPicPr>
          <p:cNvPr id="7" name="Picture 6" descr="A blue and black rectangles&#10;&#10;Description automatically generated">
            <a:extLst>
              <a:ext uri="{FF2B5EF4-FFF2-40B4-BE49-F238E27FC236}">
                <a16:creationId xmlns:a16="http://schemas.microsoft.com/office/drawing/2014/main" id="{7445C868-711D-0082-87D6-3EC807F54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09" y="4575385"/>
            <a:ext cx="716055" cy="3788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9F8466-D9C7-E349-9F23-4206480D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1" y="77621"/>
            <a:ext cx="7890517" cy="4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E2ACE2-C335-6CF1-0B7D-5F0F80CE9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2" y="77621"/>
            <a:ext cx="7890516" cy="4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1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07178D-8A20-E288-A603-AB23878F1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3" y="77620"/>
            <a:ext cx="7890515" cy="49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292E25-0BF5-0195-C2FF-6EEC4BAD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2" y="77620"/>
            <a:ext cx="7890516" cy="4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49533A-2716-F2CF-F455-C8BDA09E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3" y="77620"/>
            <a:ext cx="7890515" cy="49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714047" y="305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264037-E3C7-6CCF-A32A-41C0659A12F2}"/>
              </a:ext>
            </a:extLst>
          </p:cNvPr>
          <p:cNvGrpSpPr/>
          <p:nvPr/>
        </p:nvGrpSpPr>
        <p:grpSpPr>
          <a:xfrm>
            <a:off x="1733116" y="1066638"/>
            <a:ext cx="5279934" cy="3592721"/>
            <a:chOff x="1766290" y="1019013"/>
            <a:chExt cx="5637121" cy="3836799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6185EE-945D-6CE6-304C-766C1913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7238" y="1307219"/>
              <a:ext cx="4354814" cy="2747115"/>
            </a:xfrm>
            <a:prstGeom prst="rect">
              <a:avLst/>
            </a:prstGeom>
          </p:spPr>
        </p:pic>
        <p:pic>
          <p:nvPicPr>
            <p:cNvPr id="2" name="Picture 1" descr="A computer with a black screen&#10;&#10;Description automatically generated">
              <a:extLst>
                <a:ext uri="{FF2B5EF4-FFF2-40B4-BE49-F238E27FC236}">
                  <a16:creationId xmlns:a16="http://schemas.microsoft.com/office/drawing/2014/main" id="{C5902FAA-90FB-74DA-4FB7-48EE243E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90" y="1019013"/>
              <a:ext cx="5637121" cy="383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87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subTitle" idx="5"/>
          </p:nvPr>
        </p:nvSpPr>
        <p:spPr>
          <a:xfrm>
            <a:off x="808516" y="1357568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/>
              <a:t>AI impact</a:t>
            </a:r>
            <a:endParaRPr lang="en-US"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AI Sustainability</a:t>
            </a:r>
            <a:endParaRPr lang="en-US"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1"/>
          </p:nvPr>
        </p:nvSpPr>
        <p:spPr>
          <a:xfrm>
            <a:off x="518547" y="2174577"/>
            <a:ext cx="3522820" cy="2412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" dirty="0"/>
              <a:t>Large language models such as GPT3 have a CO2 footprint of over 500 tonnes CO2eq</a:t>
            </a:r>
            <a:endParaRPr lang="en-US" dirty="0"/>
          </a:p>
          <a:p>
            <a:pPr marL="0" indent="0"/>
            <a:endParaRPr lang="en" dirty="0"/>
          </a:p>
        </p:txBody>
      </p:sp>
      <p:sp>
        <p:nvSpPr>
          <p:cNvPr id="18" name="Google Shape;271;p33">
            <a:extLst>
              <a:ext uri="{FF2B5EF4-FFF2-40B4-BE49-F238E27FC236}">
                <a16:creationId xmlns:a16="http://schemas.microsoft.com/office/drawing/2014/main" id="{6DF86C5A-12F1-67F9-A324-F4E22228F83F}"/>
              </a:ext>
            </a:extLst>
          </p:cNvPr>
          <p:cNvSpPr txBox="1">
            <a:spLocks/>
          </p:cNvSpPr>
          <p:nvPr/>
        </p:nvSpPr>
        <p:spPr>
          <a:xfrm>
            <a:off x="4433880" y="1358545"/>
            <a:ext cx="3221307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"/>
              <a:t>Greenwashing impact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EE5AC-1A01-B95D-F87F-3B504D8323E1}"/>
              </a:ext>
            </a:extLst>
          </p:cNvPr>
          <p:cNvSpPr txBox="1"/>
          <p:nvPr/>
        </p:nvSpPr>
        <p:spPr>
          <a:xfrm>
            <a:off x="4402016" y="2216149"/>
            <a:ext cx="3681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Open Sans"/>
              </a:rPr>
              <a:t>French multinational oil and gas company "Total" greenwashed at least 10 million </a:t>
            </a:r>
            <a:r>
              <a:rPr lang="en-US" sz="1200" dirty="0" err="1">
                <a:solidFill>
                  <a:schemeClr val="accent2"/>
                </a:solidFill>
                <a:latin typeface="Open Sans"/>
              </a:rPr>
              <a:t>tonnes</a:t>
            </a:r>
            <a:r>
              <a:rPr lang="en-US" sz="1200" dirty="0">
                <a:solidFill>
                  <a:schemeClr val="accent2"/>
                </a:solidFill>
                <a:latin typeface="Open Sans"/>
              </a:rPr>
              <a:t> of CO2 in 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C9799-0ECD-C8C6-E29F-24B9EAE56FB3}"/>
              </a:ext>
            </a:extLst>
          </p:cNvPr>
          <p:cNvSpPr txBox="1"/>
          <p:nvPr/>
        </p:nvSpPr>
        <p:spPr>
          <a:xfrm>
            <a:off x="657347" y="2798793"/>
            <a:ext cx="161073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rgbClr val="FFFFFF"/>
                </a:solidFill>
              </a:rPr>
              <a:t>Patterson et al 2021, Luccioni et al. 2022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BE5ABB-EAD1-23DE-A9CD-A87D8F6AE105}"/>
              </a:ext>
            </a:extLst>
          </p:cNvPr>
          <p:cNvSpPr txBox="1"/>
          <p:nvPr/>
        </p:nvSpPr>
        <p:spPr>
          <a:xfrm>
            <a:off x="4452692" y="2984408"/>
            <a:ext cx="255346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solidFill>
                  <a:srgbClr val="FFFFFF"/>
                </a:solidFill>
              </a:rPr>
              <a:t>https://www.clientearth.org/projects/the-greenwashing-files/total/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6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6"/>
          <p:cNvGrpSpPr/>
          <p:nvPr/>
        </p:nvGrpSpPr>
        <p:grpSpPr>
          <a:xfrm>
            <a:off x="0" y="552450"/>
            <a:ext cx="9144002" cy="4591051"/>
            <a:chOff x="0" y="552450"/>
            <a:chExt cx="9144002" cy="4591051"/>
          </a:xfrm>
        </p:grpSpPr>
        <p:pic>
          <p:nvPicPr>
            <p:cNvPr id="554" name="Google Shape;554;p46"/>
            <p:cNvPicPr preferRelativeResize="0"/>
            <p:nvPr/>
          </p:nvPicPr>
          <p:blipFill rotWithShape="1">
            <a:blip r:embed="rId3">
              <a:alphaModFix amt="37000"/>
            </a:blip>
            <a:srcRect r="8315" b="13845"/>
            <a:stretch/>
          </p:blipFill>
          <p:spPr>
            <a:xfrm>
              <a:off x="931575" y="1012700"/>
              <a:ext cx="8212427" cy="41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6"/>
            <p:cNvPicPr preferRelativeResize="0"/>
            <p:nvPr/>
          </p:nvPicPr>
          <p:blipFill rotWithShape="1">
            <a:blip r:embed="rId4">
              <a:alphaModFix/>
            </a:blip>
            <a:srcRect b="10738"/>
            <a:stretch/>
          </p:blipFill>
          <p:spPr>
            <a:xfrm>
              <a:off x="2006200" y="552450"/>
              <a:ext cx="7137800" cy="459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6"/>
            <p:cNvPicPr preferRelativeResize="0"/>
            <p:nvPr/>
          </p:nvPicPr>
          <p:blipFill rotWithShape="1">
            <a:blip r:embed="rId5">
              <a:alphaModFix/>
            </a:blip>
            <a:srcRect l="41190" t="48889" b="10738"/>
            <a:stretch/>
          </p:blipFill>
          <p:spPr>
            <a:xfrm>
              <a:off x="0" y="3067050"/>
              <a:ext cx="4760625" cy="2076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7" name="Google Shape;557;p46"/>
          <p:cNvSpPr txBox="1">
            <a:spLocks noGrp="1"/>
          </p:cNvSpPr>
          <p:nvPr>
            <p:ph type="title"/>
          </p:nvPr>
        </p:nvSpPr>
        <p:spPr>
          <a:xfrm>
            <a:off x="720000" y="738316"/>
            <a:ext cx="7704000" cy="133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Thank You </a:t>
            </a:r>
            <a:br>
              <a:rPr lang="en" sz="3200"/>
            </a:br>
            <a:r>
              <a:rPr lang="en" sz="3200"/>
              <a:t>For Your Attention!</a:t>
            </a:r>
            <a:endParaRPr lang="en-US" sz="3200"/>
          </a:p>
        </p:txBody>
      </p:sp>
      <p:pic>
        <p:nvPicPr>
          <p:cNvPr id="5" name="Picture 4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D16C9B2A-9D75-C96A-A6C1-5700018C1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06" y="4639335"/>
            <a:ext cx="2643188" cy="340817"/>
          </a:xfrm>
          <a:prstGeom prst="rect">
            <a:avLst/>
          </a:prstGeom>
        </p:spPr>
      </p:pic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C5FB1759-7289-D9DA-79DD-758046E77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10" y="4505230"/>
            <a:ext cx="1113235" cy="514541"/>
          </a:xfrm>
          <a:prstGeom prst="rect">
            <a:avLst/>
          </a:prstGeom>
        </p:spPr>
      </p:pic>
      <p:pic>
        <p:nvPicPr>
          <p:cNvPr id="9" name="Picture 8" descr="A blue and black rectangles&#10;&#10;Description automatically generated">
            <a:extLst>
              <a:ext uri="{FF2B5EF4-FFF2-40B4-BE49-F238E27FC236}">
                <a16:creationId xmlns:a16="http://schemas.microsoft.com/office/drawing/2014/main" id="{6F0DC99F-D124-929D-B6BA-8214355A9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0109" y="4575385"/>
            <a:ext cx="716055" cy="3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4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0" err="1"/>
              <a:t>Quellen</a:t>
            </a:r>
            <a:endParaRPr lang="en-US" err="1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619360" y="1091871"/>
            <a:ext cx="7190430" cy="1968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-US" sz="800">
              <a:solidFill>
                <a:schemeClr val="accent2"/>
              </a:solidFill>
              <a:latin typeface="Arial"/>
            </a:endParaRPr>
          </a:p>
          <a:p>
            <a:pPr marL="171450" indent="-171450">
              <a:buFont typeface="Calibri"/>
              <a:buChar char="-"/>
            </a:pPr>
            <a:r>
              <a:rPr lang="en-US" sz="800">
                <a:solidFill>
                  <a:schemeClr val="accent2"/>
                </a:solidFill>
                <a:latin typeface="Arial"/>
              </a:rPr>
              <a:t>Patterson et al. 2021, S. 6; Luccioni et al. 2022, S. 7</a:t>
            </a:r>
          </a:p>
          <a:p>
            <a:pPr marL="0" indent="0"/>
            <a:endParaRPr lang="en-US" sz="800">
              <a:solidFill>
                <a:schemeClr val="accent2"/>
              </a:solidFill>
              <a:latin typeface="Arial"/>
              <a:cs typeface="Arial"/>
            </a:endParaRPr>
          </a:p>
          <a:p>
            <a:pPr marL="171450" indent="-171450">
              <a:buFont typeface="Calibri"/>
              <a:buChar char="-"/>
            </a:pPr>
            <a:r>
              <a:rPr lang="en-US" sz="800">
                <a:solidFill>
                  <a:schemeClr val="accent2"/>
                </a:solidFill>
                <a:latin typeface="Arial"/>
              </a:rPr>
              <a:t>Total. (2022, 18. November). </a:t>
            </a:r>
            <a:r>
              <a:rPr lang="en-US" sz="800" err="1">
                <a:solidFill>
                  <a:schemeClr val="accent2"/>
                </a:solidFill>
                <a:latin typeface="Arial"/>
              </a:rPr>
              <a:t>ClientEarth</a:t>
            </a:r>
            <a:r>
              <a:rPr lang="en-US" sz="800">
                <a:solidFill>
                  <a:schemeClr val="accent2"/>
                </a:solidFill>
                <a:latin typeface="Arial"/>
              </a:rPr>
              <a:t>. https://www.clientearth.org/projects/the-greenwashing-files/total/</a:t>
            </a:r>
          </a:p>
          <a:p>
            <a:pPr marL="0" indent="0"/>
            <a:endParaRPr lang="en-US" sz="800">
              <a:solidFill>
                <a:schemeClr val="accent2"/>
              </a:solidFill>
              <a:latin typeface="Arial"/>
              <a:cs typeface="Arial"/>
            </a:endParaRPr>
          </a:p>
          <a:p>
            <a:pPr marL="171450" indent="-171450">
              <a:buFont typeface="Calibri"/>
              <a:buChar char="-"/>
            </a:pPr>
            <a:r>
              <a:rPr lang="en-US" sz="800">
                <a:solidFill>
                  <a:schemeClr val="accent2"/>
                </a:solidFill>
                <a:latin typeface="Arial"/>
                <a:cs typeface="Arial"/>
              </a:rPr>
              <a:t>World Business Council for Sustainable Development. (o. D.). Guidance for the Accounting and Exchange of Product Life Cycle Emissions. Pathfinder Framework, 22. https://www.carbon-transparency.com/media/jpslsujn/pathfinder-framework.pdf</a:t>
            </a:r>
            <a:endParaRPr lang="en-US" sz="800">
              <a:solidFill>
                <a:schemeClr val="accent2"/>
              </a:solidFill>
              <a:latin typeface="Arial"/>
            </a:endParaRPr>
          </a:p>
          <a:p>
            <a:pPr marL="0" indent="0"/>
            <a:endParaRPr lang="en-US" sz="80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/>
            <a:endParaRPr lang="en-US" sz="80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/>
            <a:endParaRPr lang="en-US" sz="80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/>
            <a:endParaRPr lang="en-US" sz="800">
              <a:solidFill>
                <a:schemeClr val="accent2"/>
              </a:solidFill>
              <a:latin typeface="Arial"/>
              <a:cs typeface="Arial"/>
            </a:endParaRPr>
          </a:p>
          <a:p>
            <a:endParaRPr lang="en" sz="800">
              <a:solidFill>
                <a:schemeClr val="accent2"/>
              </a:solidFill>
              <a:latin typeface="Arial"/>
            </a:endParaRPr>
          </a:p>
          <a:p>
            <a:pPr marL="0" indent="0"/>
            <a:endParaRPr lang="en" sz="800">
              <a:solidFill>
                <a:schemeClr val="accent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30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subTitle" idx="1"/>
          </p:nvPr>
        </p:nvSpPr>
        <p:spPr>
          <a:xfrm>
            <a:off x="713100" y="1395484"/>
            <a:ext cx="7717800" cy="1719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800">
                <a:latin typeface="Michroma"/>
              </a:rPr>
              <a:t>How can we increase </a:t>
            </a:r>
            <a:endParaRPr lang="en-US" sz="2800">
              <a:latin typeface="Michroma"/>
            </a:endParaRPr>
          </a:p>
          <a:p>
            <a:pPr marL="0" indent="0"/>
            <a:r>
              <a:rPr lang="en" sz="2800">
                <a:latin typeface="Michroma"/>
              </a:rPr>
              <a:t>data quality and transparency </a:t>
            </a:r>
            <a:endParaRPr lang="en" sz="2800">
              <a:latin typeface="Michroma" panose="020B0604020202020204" charset="0"/>
            </a:endParaRPr>
          </a:p>
          <a:p>
            <a:pPr marL="0" indent="0"/>
            <a:r>
              <a:rPr lang="en" sz="2800">
                <a:latin typeface="Michroma"/>
              </a:rPr>
              <a:t>in sustainability initiatives? </a:t>
            </a:r>
            <a:endParaRPr sz="2800">
              <a:latin typeface="Michroma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subTitle" idx="5"/>
          </p:nvPr>
        </p:nvSpPr>
        <p:spPr>
          <a:xfrm>
            <a:off x="1223709" y="1167068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Greenwashing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problems 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1"/>
          </p:nvPr>
        </p:nvSpPr>
        <p:spPr>
          <a:xfrm>
            <a:off x="1275663" y="1905923"/>
            <a:ext cx="3278590" cy="2412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"/>
              <a:t>Misreporting or manipulating data to present a more positive environmental image</a:t>
            </a:r>
            <a:endParaRPr lang="en-US"/>
          </a:p>
          <a:p>
            <a:pPr marL="171450" indent="-171450">
              <a:buFont typeface="Calibri"/>
              <a:buChar char="-"/>
            </a:pPr>
            <a:endParaRPr lang="en"/>
          </a:p>
          <a:p>
            <a:pPr marL="171450" indent="-171450">
              <a:buFont typeface="Calibri"/>
              <a:buChar char="-"/>
            </a:pPr>
            <a:r>
              <a:rPr lang="en"/>
              <a:t>Double accounting by entering mitigating data multiple times</a:t>
            </a:r>
          </a:p>
          <a:p>
            <a:pPr marL="171450" indent="-171450">
              <a:buFont typeface="Calibri"/>
              <a:buChar char="-"/>
            </a:pPr>
            <a:endParaRPr lang="en"/>
          </a:p>
          <a:p>
            <a:pPr marL="171450" indent="-171450">
              <a:buFont typeface="Calibri"/>
              <a:buChar char="-"/>
            </a:pPr>
            <a:r>
              <a:rPr lang="en"/>
              <a:t>Manipulation of metrics by using non-standardized units or choosing metrics that downplay environmental impact</a:t>
            </a:r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2"/>
          </p:nvPr>
        </p:nvSpPr>
        <p:spPr>
          <a:xfrm>
            <a:off x="5050260" y="1905923"/>
            <a:ext cx="3401391" cy="292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Massive datasets from various sources, including suppliers, production processes, and distribution channels</a:t>
            </a:r>
          </a:p>
          <a:p>
            <a:pPr marL="171450" indent="-171450">
              <a:buFont typeface="Calibri"/>
              <a:buChar char="-"/>
            </a:pP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/>
              <a:t>Supply chains are intricate networks involving multiple companies and locations</a:t>
            </a:r>
          </a:p>
          <a:p>
            <a:pPr marL="171450" indent="-171450">
              <a:buFont typeface="Calibri"/>
              <a:buChar char="-"/>
            </a:pP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/>
              <a:t>Unstructured data, such as qualitative information from stakeholder reports</a:t>
            </a:r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7"/>
          </p:nvPr>
        </p:nvSpPr>
        <p:spPr>
          <a:xfrm>
            <a:off x="5050234" y="1167068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complexity</a:t>
            </a:r>
            <a:endParaRPr/>
          </a:p>
        </p:txBody>
      </p:sp>
      <p:grpSp>
        <p:nvGrpSpPr>
          <p:cNvPr id="2" name="Google Shape;9682;p60">
            <a:extLst>
              <a:ext uri="{FF2B5EF4-FFF2-40B4-BE49-F238E27FC236}">
                <a16:creationId xmlns:a16="http://schemas.microsoft.com/office/drawing/2014/main" id="{BF164742-FA60-2B04-5836-589139A708D9}"/>
              </a:ext>
            </a:extLst>
          </p:cNvPr>
          <p:cNvGrpSpPr/>
          <p:nvPr/>
        </p:nvGrpSpPr>
        <p:grpSpPr>
          <a:xfrm>
            <a:off x="4569029" y="1459742"/>
            <a:ext cx="426315" cy="332826"/>
            <a:chOff x="6639652" y="4323777"/>
            <a:chExt cx="426315" cy="33282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" name="Google Shape;9683;p60">
              <a:extLst>
                <a:ext uri="{FF2B5EF4-FFF2-40B4-BE49-F238E27FC236}">
                  <a16:creationId xmlns:a16="http://schemas.microsoft.com/office/drawing/2014/main" id="{884E7D41-F21E-C31A-1511-36733ABCEB12}"/>
                </a:ext>
              </a:extLst>
            </p:cNvPr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84;p60">
              <a:extLst>
                <a:ext uri="{FF2B5EF4-FFF2-40B4-BE49-F238E27FC236}">
                  <a16:creationId xmlns:a16="http://schemas.microsoft.com/office/drawing/2014/main" id="{01527609-06F8-7018-875B-7E32733E1D8A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85;p60">
              <a:extLst>
                <a:ext uri="{FF2B5EF4-FFF2-40B4-BE49-F238E27FC236}">
                  <a16:creationId xmlns:a16="http://schemas.microsoft.com/office/drawing/2014/main" id="{D73A721B-C8E7-0F03-2BFF-41CE00500CA1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86;p60">
              <a:extLst>
                <a:ext uri="{FF2B5EF4-FFF2-40B4-BE49-F238E27FC236}">
                  <a16:creationId xmlns:a16="http://schemas.microsoft.com/office/drawing/2014/main" id="{F9E69345-FC41-9B63-D333-9897F1374CD1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87;p60">
              <a:extLst>
                <a:ext uri="{FF2B5EF4-FFF2-40B4-BE49-F238E27FC236}">
                  <a16:creationId xmlns:a16="http://schemas.microsoft.com/office/drawing/2014/main" id="{0A85D7B0-C201-D0D8-9710-F857A22A3247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88;p60">
              <a:extLst>
                <a:ext uri="{FF2B5EF4-FFF2-40B4-BE49-F238E27FC236}">
                  <a16:creationId xmlns:a16="http://schemas.microsoft.com/office/drawing/2014/main" id="{FBCA5990-A1BC-DC0C-9B9B-1093EE905476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89;p60">
              <a:extLst>
                <a:ext uri="{FF2B5EF4-FFF2-40B4-BE49-F238E27FC236}">
                  <a16:creationId xmlns:a16="http://schemas.microsoft.com/office/drawing/2014/main" id="{217FFAD0-27DB-0E13-9F93-21A2BB90FFF1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90;p60">
              <a:extLst>
                <a:ext uri="{FF2B5EF4-FFF2-40B4-BE49-F238E27FC236}">
                  <a16:creationId xmlns:a16="http://schemas.microsoft.com/office/drawing/2014/main" id="{1BFB3362-2E78-18E9-9D03-62FB5E8C5351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91;p60">
              <a:extLst>
                <a:ext uri="{FF2B5EF4-FFF2-40B4-BE49-F238E27FC236}">
                  <a16:creationId xmlns:a16="http://schemas.microsoft.com/office/drawing/2014/main" id="{6F6EEFA3-2ABD-E8F4-CA1F-F6F82D6B2A32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92;p60">
              <a:extLst>
                <a:ext uri="{FF2B5EF4-FFF2-40B4-BE49-F238E27FC236}">
                  <a16:creationId xmlns:a16="http://schemas.microsoft.com/office/drawing/2014/main" id="{235BF0F1-3387-7017-C533-3B914028E51E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555;p60">
            <a:extLst>
              <a:ext uri="{FF2B5EF4-FFF2-40B4-BE49-F238E27FC236}">
                <a16:creationId xmlns:a16="http://schemas.microsoft.com/office/drawing/2014/main" id="{B9B00697-4C48-FAA1-EE8E-4B7925E3BD3C}"/>
              </a:ext>
            </a:extLst>
          </p:cNvPr>
          <p:cNvGrpSpPr/>
          <p:nvPr/>
        </p:nvGrpSpPr>
        <p:grpSpPr>
          <a:xfrm>
            <a:off x="809779" y="1393488"/>
            <a:ext cx="365348" cy="364966"/>
            <a:chOff x="2640993" y="3357835"/>
            <a:chExt cx="365348" cy="36496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2" name="Google Shape;9556;p60">
              <a:extLst>
                <a:ext uri="{FF2B5EF4-FFF2-40B4-BE49-F238E27FC236}">
                  <a16:creationId xmlns:a16="http://schemas.microsoft.com/office/drawing/2014/main" id="{EEED8512-07CD-2E2C-10E3-4250883F9F68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57;p60">
              <a:extLst>
                <a:ext uri="{FF2B5EF4-FFF2-40B4-BE49-F238E27FC236}">
                  <a16:creationId xmlns:a16="http://schemas.microsoft.com/office/drawing/2014/main" id="{9D305A44-C6F9-8121-4292-98E5D8EBED6F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58;p60">
              <a:extLst>
                <a:ext uri="{FF2B5EF4-FFF2-40B4-BE49-F238E27FC236}">
                  <a16:creationId xmlns:a16="http://schemas.microsoft.com/office/drawing/2014/main" id="{F25042CC-2F76-EE85-D738-C67EBBA31E9D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59;p60">
              <a:extLst>
                <a:ext uri="{FF2B5EF4-FFF2-40B4-BE49-F238E27FC236}">
                  <a16:creationId xmlns:a16="http://schemas.microsoft.com/office/drawing/2014/main" id="{FB3D3256-55FC-F31B-E39D-A12AF46B02E3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60;p60">
              <a:extLst>
                <a:ext uri="{FF2B5EF4-FFF2-40B4-BE49-F238E27FC236}">
                  <a16:creationId xmlns:a16="http://schemas.microsoft.com/office/drawing/2014/main" id="{EFE7F489-A23A-A3B9-CDE9-2AC794D470A0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61;p60">
              <a:extLst>
                <a:ext uri="{FF2B5EF4-FFF2-40B4-BE49-F238E27FC236}">
                  <a16:creationId xmlns:a16="http://schemas.microsoft.com/office/drawing/2014/main" id="{7D44A379-9043-1C3C-30F0-AB073872F0F2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62;p60">
              <a:extLst>
                <a:ext uri="{FF2B5EF4-FFF2-40B4-BE49-F238E27FC236}">
                  <a16:creationId xmlns:a16="http://schemas.microsoft.com/office/drawing/2014/main" id="{34CA3219-C3F2-D3CD-3D01-94DECBB3C9F4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63;p60">
              <a:extLst>
                <a:ext uri="{FF2B5EF4-FFF2-40B4-BE49-F238E27FC236}">
                  <a16:creationId xmlns:a16="http://schemas.microsoft.com/office/drawing/2014/main" id="{80609EB6-EFBE-CA05-A561-9C791856049A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64;p60">
              <a:extLst>
                <a:ext uri="{FF2B5EF4-FFF2-40B4-BE49-F238E27FC236}">
                  <a16:creationId xmlns:a16="http://schemas.microsoft.com/office/drawing/2014/main" id="{12C2C0C0-9C8E-87CF-580A-9934EF69827C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65;p60">
              <a:extLst>
                <a:ext uri="{FF2B5EF4-FFF2-40B4-BE49-F238E27FC236}">
                  <a16:creationId xmlns:a16="http://schemas.microsoft.com/office/drawing/2014/main" id="{C5011DFB-4EBE-FB59-5A4F-23B8E1D78AE8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3393989" y="280085"/>
            <a:ext cx="5577016" cy="10544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can AI help us tackle these problems?</a:t>
            </a:r>
            <a:endParaRPr sz="2800"/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449614" y="1016947"/>
            <a:ext cx="3551700" cy="3554400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629227-381D-37A3-7F2B-00C0B694C18E}"/>
              </a:ext>
            </a:extLst>
          </p:cNvPr>
          <p:cNvSpPr txBox="1"/>
          <p:nvPr/>
        </p:nvSpPr>
        <p:spPr>
          <a:xfrm>
            <a:off x="4400144" y="1680518"/>
            <a:ext cx="4743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Michroma" panose="020B0604020202020204" charset="0"/>
              </a:rPr>
              <a:t>AI algorithms can process vast amounts of data at unparalleled speeds</a:t>
            </a: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  <a:latin typeface="Michrom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Michroma" panose="020B0604020202020204" charset="0"/>
              </a:rPr>
              <a:t>Machine learning excels at identifying patterns and anomalies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Michroma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Michroma" panose="020B0604020202020204" charset="0"/>
              </a:rPr>
              <a:t>AI enables real-time data verification, providing instant feedback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</a:t>
            </a:r>
            <a:endParaRPr lang="en-US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663322" y="1350755"/>
            <a:ext cx="3634430" cy="295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/>
              <a:t>Product Carbon Footprint (PCF):</a:t>
            </a:r>
            <a:endParaRPr lang="en"/>
          </a:p>
          <a:p>
            <a:pPr marL="114300" indent="0"/>
            <a:r>
              <a:rPr lang="en" sz="1100"/>
              <a:t>Total carbon emissions generated by a product over the different stages of its life cycle.</a:t>
            </a:r>
            <a:endParaRPr lang="en"/>
          </a:p>
          <a:p>
            <a:endParaRPr lang="en" sz="1100"/>
          </a:p>
          <a:p>
            <a:pPr marL="285750" indent="-171450">
              <a:buFont typeface="Calibri"/>
              <a:buChar char="-"/>
            </a:pPr>
            <a:r>
              <a:rPr lang="en" sz="1100"/>
              <a:t>Direct activities: relevant activity data and emissions based on company's own processes</a:t>
            </a:r>
          </a:p>
          <a:p>
            <a:pPr marL="285750" indent="-171450">
              <a:buFont typeface="Calibri"/>
              <a:buChar char="-"/>
            </a:pPr>
            <a:endParaRPr lang="en" sz="1100"/>
          </a:p>
          <a:p>
            <a:pPr marL="285750" indent="-171450">
              <a:buFont typeface="Calibri"/>
              <a:buChar char="-"/>
            </a:pPr>
            <a:r>
              <a:rPr lang="en" sz="1100"/>
              <a:t>Upstream activities: relevant material and energy input flows from suppliers upstream</a:t>
            </a:r>
            <a:endParaRPr lang="en"/>
          </a:p>
          <a:p>
            <a:pPr marL="285750" indent="-171450">
              <a:buFont typeface="Calibri"/>
              <a:buChar char="-"/>
            </a:pPr>
            <a:endParaRPr lang="en" sz="1100"/>
          </a:p>
          <a:p>
            <a:pPr marL="285750" indent="-171450">
              <a:buFont typeface="Calibri"/>
              <a:buChar char="-"/>
            </a:pPr>
            <a:r>
              <a:rPr lang="en" sz="1100"/>
              <a:t>Emission factors: representative values that quantify the environmental impact of products and processes</a:t>
            </a:r>
          </a:p>
          <a:p>
            <a:endParaRPr lang="en" sz="1100"/>
          </a:p>
          <a:p>
            <a:pPr marL="0" indent="0"/>
            <a:endParaRPr lang="en" sz="1100"/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F90331FF-1361-5FE5-1A47-4960292D1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0" r="242" b="1545"/>
          <a:stretch/>
        </p:blipFill>
        <p:spPr>
          <a:xfrm>
            <a:off x="4857819" y="282444"/>
            <a:ext cx="4236521" cy="4810172"/>
          </a:xfrm>
          <a:prstGeom prst="rect">
            <a:avLst/>
          </a:prstGeom>
        </p:spPr>
      </p:pic>
      <p:sp>
        <p:nvSpPr>
          <p:cNvPr id="12" name="Google Shape;271;p33">
            <a:extLst>
              <a:ext uri="{FF2B5EF4-FFF2-40B4-BE49-F238E27FC236}">
                <a16:creationId xmlns:a16="http://schemas.microsoft.com/office/drawing/2014/main" id="{766F6553-3F37-F7E9-EFFC-97A0A6F63F3E}"/>
              </a:ext>
            </a:extLst>
          </p:cNvPr>
          <p:cNvSpPr txBox="1">
            <a:spLocks/>
          </p:cNvSpPr>
          <p:nvPr/>
        </p:nvSpPr>
        <p:spPr>
          <a:xfrm>
            <a:off x="4766064" y="-4272"/>
            <a:ext cx="2966863" cy="315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Michroma"/>
              </a:rPr>
              <a:t>Steps for PCF calculation: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D1AA6-41A2-65A1-2D46-2DD8B5E85703}"/>
              </a:ext>
            </a:extLst>
          </p:cNvPr>
          <p:cNvSpPr txBox="1"/>
          <p:nvPr/>
        </p:nvSpPr>
        <p:spPr>
          <a:xfrm>
            <a:off x="1985962" y="4908947"/>
            <a:ext cx="3808809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hlinkClick r:id="rId4"/>
              </a:rPr>
              <a:t>https://www.carbon-transparency.com/media/jpslsujn/pathfinder-framework.pdf</a:t>
            </a:r>
            <a:r>
              <a:rPr lang="en-US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9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solution</a:t>
            </a:r>
            <a:endParaRPr lang="en-US"/>
          </a:p>
        </p:txBody>
      </p:sp>
      <p:sp>
        <p:nvSpPr>
          <p:cNvPr id="7" name="Google Shape;219;p31">
            <a:extLst>
              <a:ext uri="{FF2B5EF4-FFF2-40B4-BE49-F238E27FC236}">
                <a16:creationId xmlns:a16="http://schemas.microsoft.com/office/drawing/2014/main" id="{81F8E8DD-7AD6-DFA1-364F-A7A30B114288}"/>
              </a:ext>
            </a:extLst>
          </p:cNvPr>
          <p:cNvSpPr txBox="1">
            <a:spLocks/>
          </p:cNvSpPr>
          <p:nvPr/>
        </p:nvSpPr>
        <p:spPr>
          <a:xfrm>
            <a:off x="455422" y="2136056"/>
            <a:ext cx="3133777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>
              <a:buFont typeface="Calibri"/>
              <a:buChar char="-"/>
            </a:pPr>
            <a:r>
              <a:rPr lang="en-US"/>
              <a:t>Benchmarking: Compare the Product Carbon Footprint of a product against industry standards or similar products</a:t>
            </a:r>
          </a:p>
          <a:p>
            <a:pPr marL="171450" indent="-171450">
              <a:buFont typeface="Calibri"/>
              <a:buChar char="-"/>
            </a:pP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/>
              <a:t>Ranking: Rank products based on their PCF, allowing users to make informed decisions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C3FB64E-CBD9-FB5C-61ED-5845E92306A4}"/>
              </a:ext>
            </a:extLst>
          </p:cNvPr>
          <p:cNvSpPr/>
          <p:nvPr/>
        </p:nvSpPr>
        <p:spPr>
          <a:xfrm>
            <a:off x="3846950" y="2543841"/>
            <a:ext cx="1359243" cy="572700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18;p31">
            <a:extLst>
              <a:ext uri="{FF2B5EF4-FFF2-40B4-BE49-F238E27FC236}">
                <a16:creationId xmlns:a16="http://schemas.microsoft.com/office/drawing/2014/main" id="{75064646-62A0-EB2A-21E2-AB96938B0471}"/>
              </a:ext>
            </a:extLst>
          </p:cNvPr>
          <p:cNvSpPr txBox="1">
            <a:spLocks/>
          </p:cNvSpPr>
          <p:nvPr/>
        </p:nvSpPr>
        <p:spPr>
          <a:xfrm>
            <a:off x="5372211" y="2577542"/>
            <a:ext cx="3573029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6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 algn="ctr"/>
            <a:r>
              <a:rPr lang="en-US" sz="1200" b="0"/>
              <a:t>Comparative Analysis Algorithms </a:t>
            </a:r>
            <a:endParaRPr 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0"/>
              <a:t>Comparative analysis algorithm example</a:t>
            </a:r>
            <a:endParaRPr lang="en-US" sz="200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663322" y="1516832"/>
            <a:ext cx="3634430" cy="1968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/>
              <a:t>product_data: Dictionary containing data for the product (e.g., materials, energy inputs, components, manufacturing, transportation)</a:t>
            </a:r>
            <a:endParaRPr lang="en-US" sz="1100"/>
          </a:p>
          <a:p>
            <a:endParaRPr lang="en" sz="1100"/>
          </a:p>
          <a:p>
            <a:r>
              <a:rPr lang="en" sz="1100"/>
              <a:t>weights: Dictionary containing weights for different factors affecting the carbon footprint</a:t>
            </a:r>
          </a:p>
          <a:p>
            <a:endParaRPr lang="en" sz="1100"/>
          </a:p>
          <a:p>
            <a:r>
              <a:rPr lang="en" sz="1100"/>
              <a:t>total_score: overall weighted carbon footprint score for the product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None/>
            </a:pPr>
            <a:endParaRPr lang="en" sz="1100"/>
          </a:p>
          <a:p>
            <a:pPr marL="0" indent="0"/>
            <a:endParaRPr lang="en"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965C5-5456-EF1F-1D4E-9D54D567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06" y="1516832"/>
            <a:ext cx="3745029" cy="21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714047" y="305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264037-E3C7-6CCF-A32A-41C0659A12F2}"/>
              </a:ext>
            </a:extLst>
          </p:cNvPr>
          <p:cNvGrpSpPr/>
          <p:nvPr/>
        </p:nvGrpSpPr>
        <p:grpSpPr>
          <a:xfrm>
            <a:off x="1733116" y="1066638"/>
            <a:ext cx="5279934" cy="3592721"/>
            <a:chOff x="1766290" y="1019013"/>
            <a:chExt cx="5637121" cy="3836799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6185EE-945D-6CE6-304C-766C1913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7238" y="1307219"/>
              <a:ext cx="4354814" cy="2747115"/>
            </a:xfrm>
            <a:prstGeom prst="rect">
              <a:avLst/>
            </a:prstGeom>
          </p:spPr>
        </p:pic>
        <p:pic>
          <p:nvPicPr>
            <p:cNvPr id="2" name="Picture 1" descr="A computer with a black screen&#10;&#10;Description automatically generated">
              <a:extLst>
                <a:ext uri="{FF2B5EF4-FFF2-40B4-BE49-F238E27FC236}">
                  <a16:creationId xmlns:a16="http://schemas.microsoft.com/office/drawing/2014/main" id="{C5902FAA-90FB-74DA-4FB7-48EE243E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90" y="1019013"/>
              <a:ext cx="5637121" cy="3836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8583E1-43D6-FADD-B3E0-6332538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77621"/>
            <a:ext cx="7890516" cy="498825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2534F39-CEBE-C57B-F89E-586813B6E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1" y="77621"/>
            <a:ext cx="7890517" cy="4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8831"/>
      </p:ext>
    </p:extLst>
  </p:cSld>
  <p:clrMapOvr>
    <a:masterClrMapping/>
  </p:clrMapOvr>
</p:sld>
</file>

<file path=ppt/theme/theme1.xml><?xml version="1.0" encoding="utf-8"?>
<a:theme xmlns:a="http://schemas.openxmlformats.org/drawingml/2006/main" name="AI Capability Control Pitch Deck by Slidesgo">
  <a:themeElements>
    <a:clrScheme name="Simple Light">
      <a:dk1>
        <a:srgbClr val="FFFFFF"/>
      </a:dk1>
      <a:lt1>
        <a:srgbClr val="1D0349"/>
      </a:lt1>
      <a:dk2>
        <a:srgbClr val="5D0CDA"/>
      </a:dk2>
      <a:lt2>
        <a:srgbClr val="783AD5"/>
      </a:lt2>
      <a:accent1>
        <a:srgbClr val="B690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50323C9F96AEE49ADFD55FAEEAE27FA" ma:contentTypeVersion="7" ma:contentTypeDescription="Ein neues Dokument erstellen." ma:contentTypeScope="" ma:versionID="5cea5bfcb3b848dd3203409cf7269a86">
  <xsd:schema xmlns:xsd="http://www.w3.org/2001/XMLSchema" xmlns:xs="http://www.w3.org/2001/XMLSchema" xmlns:p="http://schemas.microsoft.com/office/2006/metadata/properties" xmlns:ns3="bc636d75-eadd-478d-8862-b384e4699dcb" xmlns:ns4="ad857e56-2fb7-4c98-8de7-43f4f65a7796" targetNamespace="http://schemas.microsoft.com/office/2006/metadata/properties" ma:root="true" ma:fieldsID="253fec9f1f206dc47c90bfb6ebd64f4b" ns3:_="" ns4:_="">
    <xsd:import namespace="bc636d75-eadd-478d-8862-b384e4699dcb"/>
    <xsd:import namespace="ad857e56-2fb7-4c98-8de7-43f4f65a77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36d75-eadd-478d-8862-b384e4699d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57e56-2fb7-4c98-8de7-43f4f65a77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636d75-eadd-478d-8862-b384e4699d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78E0CD-F7BC-4439-A8CA-15AE726E206A}">
  <ds:schemaRefs>
    <ds:schemaRef ds:uri="ad857e56-2fb7-4c98-8de7-43f4f65a7796"/>
    <ds:schemaRef ds:uri="bc636d75-eadd-478d-8862-b384e4699d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B531E7F-1EE5-40FF-A7D6-D190EA0D2406}">
  <ds:schemaRefs>
    <ds:schemaRef ds:uri="ad857e56-2fb7-4c98-8de7-43f4f65a7796"/>
    <ds:schemaRef ds:uri="bc636d75-eadd-478d-8862-b384e4699d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ADD0B3-FA09-4D02-9E84-8214B7455D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On-screen Show (16:9)</PresentationFormat>
  <Paragraphs>68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Open Sans</vt:lpstr>
      <vt:lpstr>Arial</vt:lpstr>
      <vt:lpstr>Open Sans Medium</vt:lpstr>
      <vt:lpstr>Calibri</vt:lpstr>
      <vt:lpstr>Raleway</vt:lpstr>
      <vt:lpstr>Michroma</vt:lpstr>
      <vt:lpstr>Open Sans Light</vt:lpstr>
      <vt:lpstr>Nunito Light</vt:lpstr>
      <vt:lpstr>AI Capability Control Pitch Deck by Slidesgo</vt:lpstr>
      <vt:lpstr>Verifying Product Carbon Footprints  (sine foundation)</vt:lpstr>
      <vt:lpstr>PowerPoint Presentation</vt:lpstr>
      <vt:lpstr>Key problems </vt:lpstr>
      <vt:lpstr>How can AI help us tackle these problems?</vt:lpstr>
      <vt:lpstr>Data</vt:lpstr>
      <vt:lpstr>Our solution</vt:lpstr>
      <vt:lpstr>Comparative analysis algorithm example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AI Sustainability</vt:lpstr>
      <vt:lpstr>Thank You  For Your Attention!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Verifying Product Carbon Footprints (sine foundation)</dc:title>
  <cp:lastModifiedBy>shulman</cp:lastModifiedBy>
  <cp:revision>5</cp:revision>
  <dcterms:modified xsi:type="dcterms:W3CDTF">2023-12-05T18:10:32Z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0x010100D50323C9F96AEE49ADFD55FAEEAE27FA</vt:lpwstr>
  </property>
</Properties>
</file>